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80" r:id="rId5"/>
    <p:sldId id="260" r:id="rId6"/>
    <p:sldId id="258" r:id="rId7"/>
    <p:sldId id="259" r:id="rId8"/>
    <p:sldId id="262" r:id="rId9"/>
    <p:sldId id="281" r:id="rId10"/>
    <p:sldId id="28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ke Cuperus" initials="BC" lastIdx="1" clrIdx="0">
    <p:extLst>
      <p:ext uri="{19B8F6BF-5375-455C-9EA6-DF929625EA0E}">
        <p15:presenceInfo xmlns:p15="http://schemas.microsoft.com/office/powerpoint/2012/main" userId="S::bk.cuperus@noorderpoort.nl::f193c73d-8502-44bf-86a8-8692661bd2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 snapToGrid="0">
      <p:cViewPr>
        <p:scale>
          <a:sx n="76" d="100"/>
          <a:sy n="76" d="100"/>
        </p:scale>
        <p:origin x="36" y="-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8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4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77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086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547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31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7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48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85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95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53CE21-1F55-42E7-AF6B-81A4D6FAD020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2395E42-4965-43F2-8803-62C31B8B22A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79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5523BF6-8865-48E5-97BC-E5F426458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E1A445-F7EF-41B3-B20D-1112A814F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B4E4925-8403-4474-8C25-2F9B7A482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06F3B0-4E2C-4DEB-9D08-CF5A4C06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05" y="855680"/>
            <a:ext cx="3378099" cy="24915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b="1" spc="200" dirty="0"/>
              <a:t>De </a:t>
            </a:r>
            <a:r>
              <a:rPr lang="en-US" sz="4400" b="1" spc="200" dirty="0" err="1"/>
              <a:t>huid</a:t>
            </a:r>
            <a:br>
              <a:rPr lang="en-US" sz="4400" spc="200" dirty="0"/>
            </a:br>
            <a:br>
              <a:rPr lang="en-US" sz="4400" spc="200" dirty="0"/>
            </a:br>
            <a:r>
              <a:rPr lang="en-US" sz="2400" b="1" spc="200" dirty="0" err="1">
                <a:solidFill>
                  <a:schemeClr val="accent4">
                    <a:lumMod val="50000"/>
                  </a:schemeClr>
                </a:solidFill>
              </a:rPr>
              <a:t>medischE</a:t>
            </a:r>
            <a:r>
              <a:rPr lang="en-US" sz="2400" b="1" spc="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spc="200" dirty="0" err="1">
                <a:solidFill>
                  <a:schemeClr val="accent4">
                    <a:lumMod val="50000"/>
                  </a:schemeClr>
                </a:solidFill>
              </a:rPr>
              <a:t>kennis</a:t>
            </a:r>
            <a:br>
              <a:rPr lang="en-US" sz="2400" spc="200" dirty="0"/>
            </a:br>
            <a:br>
              <a:rPr lang="en-US" sz="4400" spc="200" dirty="0"/>
            </a:br>
            <a:r>
              <a:rPr lang="en-US" sz="1200" spc="200" dirty="0"/>
              <a:t>10-11-2020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E5872C-9018-47B4-AFC0-3999FE757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32004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fbeelding 2">
            <a:extLst>
              <a:ext uri="{FF2B5EF4-FFF2-40B4-BE49-F238E27FC236}">
                <a16:creationId xmlns:a16="http://schemas.microsoft.com/office/drawing/2014/main" id="{82383C3C-3EF2-48B4-8494-A023207679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53" r="2" b="19787"/>
          <a:stretch/>
        </p:blipFill>
        <p:spPr>
          <a:xfrm>
            <a:off x="4654984" y="640080"/>
            <a:ext cx="6896936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9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Bouw van de huid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162444"/>
            <a:ext cx="6246468" cy="4317753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Opperhuid </a:t>
            </a:r>
            <a:r>
              <a:rPr lang="nl-NL" sz="1200" b="1" dirty="0"/>
              <a:t>(geribbeld)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dirty="0"/>
              <a:t> Hoornlaag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dirty="0"/>
              <a:t> Kiemlaag (melanine)</a:t>
            </a:r>
          </a:p>
          <a:p>
            <a:pPr marL="0" indent="0">
              <a:buNone/>
            </a:pPr>
            <a:r>
              <a:rPr lang="nl-NL" b="1" dirty="0"/>
              <a:t>Lederhuid </a:t>
            </a:r>
            <a:r>
              <a:rPr lang="nl-NL" sz="1200" b="1" dirty="0"/>
              <a:t>(stevig bindweefsel)</a:t>
            </a:r>
            <a:endParaRPr lang="nl-NL" sz="1200" dirty="0"/>
          </a:p>
          <a:p>
            <a:pPr marL="0" indent="0">
              <a:buNone/>
            </a:pPr>
            <a:r>
              <a:rPr lang="nl-NL" sz="1400" dirty="0"/>
              <a:t>Bevat bloedvaten, lymfevaten, zenuwen, haarwortels, talgklieren, zweetklieren, spiervezels  zintuigcellen.</a:t>
            </a:r>
          </a:p>
          <a:p>
            <a:pPr marL="0" indent="0">
              <a:buNone/>
            </a:pPr>
            <a:r>
              <a:rPr lang="nl-NL" b="1" dirty="0"/>
              <a:t>Onderhuids bindweefsel </a:t>
            </a:r>
            <a:r>
              <a:rPr lang="nl-NL" sz="1200" b="1" dirty="0"/>
              <a:t>(los)</a:t>
            </a:r>
          </a:p>
          <a:p>
            <a:pPr marL="0" indent="0">
              <a:buNone/>
            </a:pPr>
            <a:r>
              <a:rPr lang="nl-NL" sz="1600" dirty="0"/>
              <a:t>Verbindt de huid met de onderliggende weefsels. Bevat onder meer vetweefsel, bloedvaten en zenuwvezels.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525" y="1914359"/>
            <a:ext cx="5345479" cy="356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7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Functies van de huid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820411"/>
            <a:ext cx="10305511" cy="4488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1. Bescherming: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dirty="0"/>
              <a:t>Tegen mechanisch geweld;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dirty="0"/>
              <a:t> Uitdroging;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dirty="0"/>
              <a:t> Schadelijke stoffen;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dirty="0"/>
              <a:t> Bacteriën;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dirty="0"/>
              <a:t> Zonnestraling.</a:t>
            </a:r>
          </a:p>
          <a:p>
            <a:pPr marL="0" indent="0">
              <a:buNone/>
            </a:pPr>
            <a:endParaRPr lang="nl-NL" sz="1600" dirty="0"/>
          </a:p>
          <a:p>
            <a:pPr marL="0" lvl="0" indent="0">
              <a:buClr>
                <a:srgbClr val="C830CC"/>
              </a:buClr>
              <a:buNone/>
            </a:pPr>
            <a:r>
              <a:rPr lang="nl-NL" sz="2000" b="1" dirty="0"/>
              <a:t>2. Temperatuur regelen</a:t>
            </a:r>
          </a:p>
          <a:p>
            <a:pPr lvl="0">
              <a:buClr>
                <a:srgbClr val="C830CC"/>
              </a:buClr>
              <a:buFont typeface="Wingdings" panose="05000000000000000000" pitchFamily="2" charset="2"/>
              <a:buChar char="v"/>
            </a:pPr>
            <a:r>
              <a:rPr lang="nl-NL" sz="1600" dirty="0"/>
              <a:t> Temperatuur en de vochtigheid van ons lichaam, door afgifte van zweet;</a:t>
            </a:r>
          </a:p>
          <a:p>
            <a:pPr lvl="0">
              <a:buClr>
                <a:srgbClr val="C830CC"/>
              </a:buClr>
              <a:buFont typeface="Wingdings" panose="05000000000000000000" pitchFamily="2" charset="2"/>
              <a:buChar char="v"/>
            </a:pPr>
            <a:r>
              <a:rPr lang="nl-NL" sz="1600" dirty="0"/>
              <a:t> Samentrekking van de spiertjes van de haren (kippenvel).</a:t>
            </a:r>
          </a:p>
          <a:p>
            <a:pPr>
              <a:buFont typeface="Wingdings" panose="05000000000000000000" pitchFamily="2" charset="2"/>
              <a:buChar char="v"/>
            </a:pPr>
            <a:endParaRPr lang="nl-NL" sz="1600" dirty="0"/>
          </a:p>
          <a:p>
            <a:pPr>
              <a:buFont typeface="Wingdings" panose="05000000000000000000" pitchFamily="2" charset="2"/>
              <a:buChar char="v"/>
            </a:pPr>
            <a:endParaRPr lang="nl-NL" sz="1600" dirty="0"/>
          </a:p>
          <a:p>
            <a:pPr>
              <a:buFont typeface="Wingdings" panose="05000000000000000000" pitchFamily="2" charset="2"/>
              <a:buChar char="v"/>
            </a:pPr>
            <a:endParaRPr lang="nl-NL" sz="1800" dirty="0"/>
          </a:p>
          <a:p>
            <a:pPr marL="0" indent="0">
              <a:buNone/>
            </a:pPr>
            <a:endParaRPr lang="nl-NL" sz="1600" dirty="0"/>
          </a:p>
        </p:txBody>
      </p:sp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4BD454E9-CAA2-4F51-A9FE-D1578F45D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626" y="2361501"/>
            <a:ext cx="4219917" cy="263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02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1178" y="585216"/>
            <a:ext cx="8086987" cy="1499616"/>
          </a:xfrm>
        </p:spPr>
        <p:txBody>
          <a:bodyPr>
            <a:normAutofit/>
          </a:bodyPr>
          <a:lstStyle/>
          <a:p>
            <a:r>
              <a:rPr lang="nl-NL" dirty="0"/>
              <a:t>Functies van de huid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C830CC"/>
              </a:buClr>
              <a:buNone/>
            </a:pPr>
            <a:r>
              <a:rPr lang="nl-NL" sz="2600" b="1" dirty="0"/>
              <a:t>3. Zintuigfunctie</a:t>
            </a:r>
          </a:p>
          <a:p>
            <a:pPr marL="0" lvl="0" indent="0">
              <a:buClr>
                <a:srgbClr val="C830CC"/>
              </a:buClr>
              <a:buNone/>
            </a:pPr>
            <a:r>
              <a:rPr lang="nl-NL" sz="2000" dirty="0"/>
              <a:t>Huid heeft een ingewikkeld zenuwstelsel, waardoor wij gevoelig zijn voor warmte, kou, pijn, jeuk en aanrakingen.</a:t>
            </a:r>
          </a:p>
          <a:p>
            <a:pPr lvl="0">
              <a:buClr>
                <a:srgbClr val="C830CC"/>
              </a:buClr>
              <a:buFont typeface="Wingdings" panose="05000000000000000000" pitchFamily="2" charset="2"/>
              <a:buChar char="v"/>
            </a:pPr>
            <a:r>
              <a:rPr lang="nl-NL" sz="2000" dirty="0"/>
              <a:t> Tastzintuigen;</a:t>
            </a:r>
          </a:p>
          <a:p>
            <a:pPr lvl="0">
              <a:buClr>
                <a:srgbClr val="C830CC"/>
              </a:buClr>
              <a:buFont typeface="Wingdings" panose="05000000000000000000" pitchFamily="2" charset="2"/>
              <a:buChar char="v"/>
            </a:pPr>
            <a:r>
              <a:rPr lang="nl-NL" sz="2000" dirty="0"/>
              <a:t> Temperatuurzintuigen;</a:t>
            </a:r>
          </a:p>
          <a:p>
            <a:pPr lvl="0">
              <a:buClr>
                <a:srgbClr val="C830CC"/>
              </a:buClr>
              <a:buFont typeface="Wingdings" panose="05000000000000000000" pitchFamily="2" charset="2"/>
              <a:buChar char="v"/>
            </a:pPr>
            <a:r>
              <a:rPr lang="nl-NL" sz="2000" dirty="0"/>
              <a:t> Pijnzintuigen.</a:t>
            </a:r>
          </a:p>
          <a:p>
            <a:pPr marL="0" lvl="0" indent="0">
              <a:buClr>
                <a:srgbClr val="C830CC"/>
              </a:buClr>
              <a:buNone/>
            </a:pPr>
            <a:endParaRPr lang="nl-NL" sz="1400" dirty="0"/>
          </a:p>
          <a:p>
            <a:pPr marL="0" lvl="0" indent="0">
              <a:buClr>
                <a:srgbClr val="C830CC"/>
              </a:buClr>
              <a:buNone/>
            </a:pPr>
            <a:r>
              <a:rPr lang="nl-NL" sz="2600" b="1" dirty="0"/>
              <a:t>4. Vorming van vitamine D</a:t>
            </a:r>
          </a:p>
          <a:p>
            <a:pPr lvl="0">
              <a:buClr>
                <a:srgbClr val="C830CC"/>
              </a:buClr>
              <a:buFont typeface="Wingdings" panose="05000000000000000000" pitchFamily="2" charset="2"/>
              <a:buChar char="v"/>
            </a:pPr>
            <a:r>
              <a:rPr lang="nl-NL" sz="1400" b="1" dirty="0"/>
              <a:t> </a:t>
            </a:r>
            <a:r>
              <a:rPr lang="nl-NL" dirty="0"/>
              <a:t>Onder invloed van Uv-stralen wordt vitamine D gevormd.</a:t>
            </a:r>
            <a:endParaRPr lang="nl-NL" b="1" dirty="0"/>
          </a:p>
          <a:p>
            <a:endParaRPr lang="nl-NL" sz="1000" dirty="0"/>
          </a:p>
        </p:txBody>
      </p:sp>
      <p:pic>
        <p:nvPicPr>
          <p:cNvPr id="1026" name="Picture 2" descr="https://biologielessen.nl/images/Onderbouw/Klas_3/waarnemen/regelkring2.jpg">
            <a:extLst>
              <a:ext uri="{FF2B5EF4-FFF2-40B4-BE49-F238E27FC236}">
                <a16:creationId xmlns:a16="http://schemas.microsoft.com/office/drawing/2014/main" id="{424F1EE9-7FB4-4682-AC7E-70285BA29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708859"/>
            <a:ext cx="5455921" cy="278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11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461628" cy="1499616"/>
          </a:xfrm>
        </p:spPr>
        <p:txBody>
          <a:bodyPr/>
          <a:lstStyle/>
          <a:p>
            <a:r>
              <a:rPr lang="nl-NL" dirty="0"/>
              <a:t>Aandoeningen van de huid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6410" y="2084832"/>
            <a:ext cx="8237318" cy="4601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b="1" dirty="0"/>
              <a:t>Eczeem: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 constitutioneel eczeem (allergische reactie)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 contacteczeem (allergische reactie)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 toxisch eczeem (contact met stoffen die de huid beschadigen)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 </a:t>
            </a:r>
            <a:r>
              <a:rPr lang="nl-NL" sz="2000" dirty="0" err="1"/>
              <a:t>seborroïsch</a:t>
            </a:r>
            <a:r>
              <a:rPr lang="nl-NL" sz="2000" dirty="0"/>
              <a:t> eczeem (oorzaak gist)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Urticaria </a:t>
            </a:r>
            <a:r>
              <a:rPr lang="nl-NL" dirty="0"/>
              <a:t>(galbulten of netelroos)</a:t>
            </a:r>
          </a:p>
          <a:p>
            <a:pPr marL="0" indent="0">
              <a:buNone/>
            </a:pPr>
            <a:r>
              <a:rPr lang="nl-NL" b="1" dirty="0"/>
              <a:t>Psoriasis </a:t>
            </a:r>
            <a:r>
              <a:rPr lang="nl-NL" dirty="0"/>
              <a:t>(specifieke huidontsteking)</a:t>
            </a:r>
          </a:p>
          <a:p>
            <a:pPr marL="0" indent="0">
              <a:buNone/>
            </a:pPr>
            <a:r>
              <a:rPr lang="nl-NL" b="1" dirty="0"/>
              <a:t>Acne </a:t>
            </a:r>
            <a:r>
              <a:rPr lang="nl-NL" dirty="0"/>
              <a:t>(afvoerbuisjes talgklieren verstopt</a:t>
            </a:r>
            <a:r>
              <a:rPr lang="nl-NL"/>
              <a:t>/ jeugdpuistjes)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Rosacea </a:t>
            </a:r>
            <a:r>
              <a:rPr lang="nl-NL" dirty="0"/>
              <a:t>(ter plaatse zijn bloedvaatjes uitgezet)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6467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461628" cy="1499616"/>
          </a:xfrm>
        </p:spPr>
        <p:txBody>
          <a:bodyPr/>
          <a:lstStyle/>
          <a:p>
            <a:r>
              <a:rPr lang="nl-NL" dirty="0"/>
              <a:t>Aandoeningen van de huid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6410" y="2084832"/>
            <a:ext cx="8237318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Bacteriële huidinfecties:</a:t>
            </a:r>
          </a:p>
          <a:p>
            <a:pPr marL="0" indent="0">
              <a:buNone/>
            </a:pPr>
            <a:r>
              <a:rPr lang="nl-NL" dirty="0"/>
              <a:t>Impetigo (krentenbaard)</a:t>
            </a:r>
          </a:p>
          <a:p>
            <a:pPr marL="0" indent="0">
              <a:buNone/>
            </a:pPr>
            <a:r>
              <a:rPr lang="nl-NL" dirty="0"/>
              <a:t>Furunkel (infectie haarzakje)</a:t>
            </a:r>
          </a:p>
          <a:p>
            <a:pPr marL="0" indent="0">
              <a:buNone/>
            </a:pPr>
            <a:r>
              <a:rPr lang="nl-NL" dirty="0"/>
              <a:t>Cellulitis en erysipelas (lichte bacteriële infectie)</a:t>
            </a:r>
          </a:p>
          <a:p>
            <a:pPr marL="0" indent="0">
              <a:buNone/>
            </a:pPr>
            <a:r>
              <a:rPr lang="nl-NL" dirty="0"/>
              <a:t>Erythema </a:t>
            </a:r>
            <a:r>
              <a:rPr lang="nl-NL" dirty="0" err="1"/>
              <a:t>chronicum</a:t>
            </a:r>
            <a:r>
              <a:rPr lang="nl-NL" dirty="0"/>
              <a:t> migrans (ziekte van Lyme)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Virale huidinfecties:</a:t>
            </a:r>
          </a:p>
          <a:p>
            <a:pPr marL="0" indent="0">
              <a:buNone/>
            </a:pPr>
            <a:r>
              <a:rPr lang="nl-NL" dirty="0"/>
              <a:t>Verruca vulgaris (wrat)</a:t>
            </a:r>
          </a:p>
          <a:p>
            <a:pPr marL="0" indent="0">
              <a:buNone/>
            </a:pPr>
            <a:r>
              <a:rPr lang="nl-NL" dirty="0"/>
              <a:t>Herpes simplex (koortslip)</a:t>
            </a:r>
          </a:p>
          <a:p>
            <a:pPr marL="0" indent="0">
              <a:buNone/>
            </a:pPr>
            <a:r>
              <a:rPr lang="nl-NL" dirty="0"/>
              <a:t>Herpes zoster (gordelroos)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40821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461628" cy="1499616"/>
          </a:xfrm>
        </p:spPr>
        <p:txBody>
          <a:bodyPr/>
          <a:lstStyle/>
          <a:p>
            <a:r>
              <a:rPr lang="nl-NL" dirty="0"/>
              <a:t>Aandoeningen van de huid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6410" y="2084832"/>
            <a:ext cx="8237318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Haaraandoeningen:</a:t>
            </a:r>
          </a:p>
          <a:p>
            <a:pPr marL="0" indent="0">
              <a:buNone/>
            </a:pPr>
            <a:r>
              <a:rPr lang="nl-NL" sz="2000" dirty="0"/>
              <a:t>Hirsutisme`(mannelijke beharing bij vrouwen)</a:t>
            </a:r>
          </a:p>
          <a:p>
            <a:pPr marL="0" indent="0">
              <a:buNone/>
            </a:pPr>
            <a:r>
              <a:rPr lang="nl-NL" sz="2000" dirty="0"/>
              <a:t>Alopecia (ouderdomskaalheid</a:t>
            </a:r>
          </a:p>
          <a:p>
            <a:pPr marL="0" indent="0">
              <a:buNone/>
            </a:pPr>
            <a:r>
              <a:rPr lang="nl-NL" sz="2000" dirty="0"/>
              <a:t>Vitiligo (pigment verdwijnt uit de huid &gt; witte vlekken)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Huidkanker:</a:t>
            </a:r>
          </a:p>
          <a:p>
            <a:pPr marL="0" indent="0">
              <a:buNone/>
            </a:pPr>
            <a:r>
              <a:rPr lang="nl-NL" sz="2000" dirty="0" err="1"/>
              <a:t>Basalioom</a:t>
            </a:r>
            <a:r>
              <a:rPr lang="nl-NL" sz="2000" dirty="0"/>
              <a:t> (</a:t>
            </a:r>
            <a:r>
              <a:rPr lang="nl-NL" sz="2000" dirty="0" err="1"/>
              <a:t>basalecelcarcinoom</a:t>
            </a:r>
            <a:r>
              <a:rPr lang="nl-NL" sz="2000" dirty="0"/>
              <a:t>)</a:t>
            </a:r>
          </a:p>
          <a:p>
            <a:pPr marL="0" indent="0">
              <a:buNone/>
            </a:pPr>
            <a:r>
              <a:rPr lang="nl-NL" sz="2000" dirty="0"/>
              <a:t>Plaveiselcarcinoom (ouderdomskanker in de huid)</a:t>
            </a:r>
          </a:p>
          <a:p>
            <a:pPr marL="0" indent="0">
              <a:buNone/>
            </a:pPr>
            <a:r>
              <a:rPr lang="nl-NL" sz="2000" dirty="0"/>
              <a:t>Melanoom (kwaadaardige kanker)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819796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Rood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83C1F785C764F9A38FCBEC29DD7B3" ma:contentTypeVersion="10" ma:contentTypeDescription="Een nieuw document maken." ma:contentTypeScope="" ma:versionID="0fb06cb005f37fafc9543f4e2c773577">
  <xsd:schema xmlns:xsd="http://www.w3.org/2001/XMLSchema" xmlns:xs="http://www.w3.org/2001/XMLSchema" xmlns:p="http://schemas.microsoft.com/office/2006/metadata/properties" xmlns:ns3="fe7f3640-dee9-45f0-a89d-e6c05832ed7a" xmlns:ns4="9912d8de-1901-472a-966c-e2330e0360c6" targetNamespace="http://schemas.microsoft.com/office/2006/metadata/properties" ma:root="true" ma:fieldsID="94563ff4be7fab35ddba5810d93998b2" ns3:_="" ns4:_="">
    <xsd:import namespace="fe7f3640-dee9-45f0-a89d-e6c05832ed7a"/>
    <xsd:import namespace="9912d8de-1901-472a-966c-e2330e0360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3640-dee9-45f0-a89d-e6c05832e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2d8de-1901-472a-966c-e2330e036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09594B-47B2-4738-B214-5BB2F0983422}">
  <ds:schemaRefs>
    <ds:schemaRef ds:uri="fe7f3640-dee9-45f0-a89d-e6c05832ed7a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912d8de-1901-472a-966c-e2330e0360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6E06895-B30D-4F51-A6F2-9C5A840AD9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60FAED-B111-4377-B925-F4AEC44AB1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f3640-dee9-45f0-a89d-e6c05832ed7a"/>
    <ds:schemaRef ds:uri="9912d8de-1901-472a-966c-e2330e036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277</TotalTime>
  <Words>334</Words>
  <Application>Microsoft Office PowerPoint</Application>
  <PresentationFormat>Breedbeeld</PresentationFormat>
  <Paragraphs>65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Tw Cen MT</vt:lpstr>
      <vt:lpstr>Wingdings</vt:lpstr>
      <vt:lpstr>Wingdings 3</vt:lpstr>
      <vt:lpstr>Integraal</vt:lpstr>
      <vt:lpstr>De huid  medischE kennis  10-11-2020</vt:lpstr>
      <vt:lpstr>Bouw van de huid</vt:lpstr>
      <vt:lpstr>Functies van de huid</vt:lpstr>
      <vt:lpstr>Functies van de huid</vt:lpstr>
      <vt:lpstr>Aandoeningen van de huid</vt:lpstr>
      <vt:lpstr>Aandoeningen van de huid</vt:lpstr>
      <vt:lpstr>Aandoeningen van de huid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Medische kennis</dc:title>
  <dc:creator>Hanneke van Tuinen</dc:creator>
  <cp:lastModifiedBy>Bouke Cuperus</cp:lastModifiedBy>
  <cp:revision>33</cp:revision>
  <dcterms:created xsi:type="dcterms:W3CDTF">2018-12-10T09:36:30Z</dcterms:created>
  <dcterms:modified xsi:type="dcterms:W3CDTF">2020-11-10T15:53:01Z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0x0101007EE83C1F785C764F9A38FCBEC29DD7B3</vt:lpwstr>
  </property>
</Properties>
</file>